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10287000" cx="18288000"/>
  <p:notesSz cx="10287000" cy="18288000"/>
  <p:embeddedFontLst>
    <p:embeddedFont>
      <p:font typeface="Noto Sans Medium"/>
      <p:regular r:id="rId25"/>
      <p:bold r:id="rId26"/>
      <p:italic r:id="rId27"/>
      <p:boldItalic r:id="rId28"/>
    </p:embeddedFont>
    <p:embeddedFont>
      <p:font typeface="Noto Sans"/>
      <p:regular r:id="rId29"/>
      <p:bold r:id="rId30"/>
      <p:italic r:id="rId31"/>
      <p:boldItalic r:id="rId32"/>
    </p:embeddedFont>
    <p:embeddedFont>
      <p:font typeface="Nanum Gothic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5" roundtripDataSignature="AMtx7mjxQrWykUCSXBemTDL8AZQZ8++Q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otoSansMedium-bold.fntdata"/><Relationship Id="rId25" Type="http://schemas.openxmlformats.org/officeDocument/2006/relationships/font" Target="fonts/NotoSansMedium-regular.fntdata"/><Relationship Id="rId28" Type="http://schemas.openxmlformats.org/officeDocument/2006/relationships/font" Target="fonts/NotoSansMedium-boldItalic.fntdata"/><Relationship Id="rId27" Type="http://schemas.openxmlformats.org/officeDocument/2006/relationships/font" Target="fonts/NotoSans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oto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otoSans-italic.fntdata"/><Relationship Id="rId30" Type="http://schemas.openxmlformats.org/officeDocument/2006/relationships/font" Target="fonts/NotoSans-bold.fntdata"/><Relationship Id="rId11" Type="http://schemas.openxmlformats.org/officeDocument/2006/relationships/slide" Target="slides/slide6.xml"/><Relationship Id="rId33" Type="http://schemas.openxmlformats.org/officeDocument/2006/relationships/font" Target="fonts/NanumGothic-regular.fntdata"/><Relationship Id="rId10" Type="http://schemas.openxmlformats.org/officeDocument/2006/relationships/slide" Target="slides/slide5.xml"/><Relationship Id="rId32" Type="http://schemas.openxmlformats.org/officeDocument/2006/relationships/font" Target="fonts/NotoSans-boldItalic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NanumGothic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d5481433bc_0_6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d5481433bc_0_6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d5481433bc_0_7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d5481433bc_0_7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d5481433bc_0_8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d5481433bc_0_8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d5481433bc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d5481433bc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d5481433bc_0_1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d5481433bc_0_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d5481433bc_0_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1d5481433bc_0_1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5481433bc_0_4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d5481433bc_0_4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d5481433bc_0_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1d5481433bc_0_2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d5481433bc_0_9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d5481433bc_0_9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5481433bc_0_10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d5481433bc_0_10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5481433bc_0_1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d5481433bc_0_12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d5481433bc_0_13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d5481433bc_0_13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5481433bc_0_5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d5481433bc_0_5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1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1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3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40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39.png"/><Relationship Id="rId8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11" Type="http://schemas.openxmlformats.org/officeDocument/2006/relationships/image" Target="../media/image42.png"/><Relationship Id="rId10" Type="http://schemas.openxmlformats.org/officeDocument/2006/relationships/image" Target="../media/image34.png"/><Relationship Id="rId9" Type="http://schemas.openxmlformats.org/officeDocument/2006/relationships/image" Target="../media/image30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29.png"/><Relationship Id="rId8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5" Type="http://schemas.openxmlformats.org/officeDocument/2006/relationships/image" Target="../media/image43.png"/><Relationship Id="rId6" Type="http://schemas.openxmlformats.org/officeDocument/2006/relationships/image" Target="../media/image38.png"/><Relationship Id="rId7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7.png"/><Relationship Id="rId8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471925" y="2334275"/>
            <a:ext cx="13480500" cy="25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478C5C"/>
                </a:solidFill>
                <a:latin typeface="Nanum Gothic"/>
                <a:ea typeface="Nanum Gothic"/>
                <a:cs typeface="Nanum Gothic"/>
                <a:sym typeface="Nanum Gothic"/>
              </a:rPr>
              <a:t>개인형 이동장치(</a:t>
            </a:r>
            <a:r>
              <a:rPr b="1" lang="en-US" sz="6500">
                <a:solidFill>
                  <a:srgbClr val="478C5C"/>
                </a:solidFill>
                <a:latin typeface="Nanum Gothic"/>
                <a:ea typeface="Nanum Gothic"/>
                <a:cs typeface="Nanum Gothic"/>
                <a:sym typeface="Nanum Gothic"/>
              </a:rPr>
              <a:t>PM)</a:t>
            </a:r>
            <a:endParaRPr b="1" sz="6500">
              <a:solidFill>
                <a:srgbClr val="478C5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478C5C"/>
                </a:solidFill>
                <a:latin typeface="Nanum Gothic"/>
                <a:ea typeface="Nanum Gothic"/>
                <a:cs typeface="Nanum Gothic"/>
                <a:sym typeface="Nanum Gothic"/>
              </a:rPr>
              <a:t>주차</a:t>
            </a:r>
            <a:r>
              <a:rPr b="1" lang="en-US" sz="6500">
                <a:solidFill>
                  <a:srgbClr val="478C5C"/>
                </a:solidFill>
                <a:latin typeface="Nanum Gothic"/>
                <a:ea typeface="Nanum Gothic"/>
                <a:cs typeface="Nanum Gothic"/>
                <a:sym typeface="Nanum Gothic"/>
              </a:rPr>
              <a:t>금지구역 알리미</a:t>
            </a:r>
            <a:endParaRPr b="1" i="0" sz="65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3292050" y="6302425"/>
            <a:ext cx="117039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78C5C"/>
                </a:solidFill>
                <a:latin typeface="Nanum Gothic"/>
                <a:ea typeface="Nanum Gothic"/>
                <a:cs typeface="Nanum Gothic"/>
                <a:sym typeface="Nanum Gothic"/>
              </a:rPr>
              <a:t>팀명:  </a:t>
            </a:r>
            <a:r>
              <a:rPr b="1" i="0" lang="en-US" sz="4000" cap="none" strike="noStrike">
                <a:solidFill>
                  <a:srgbClr val="478C5C"/>
                </a:solidFill>
                <a:latin typeface="Nanum Gothic"/>
                <a:ea typeface="Nanum Gothic"/>
                <a:cs typeface="Nanum Gothic"/>
                <a:sym typeface="Nanum Gothic"/>
              </a:rPr>
              <a:t>피존(P-Zone)</a:t>
            </a:r>
            <a:endParaRPr b="1" i="0" sz="4000" cap="none" strike="noStrike">
              <a:solidFill>
                <a:srgbClr val="478C5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478C5C"/>
                </a:solidFill>
                <a:latin typeface="Nanum Gothic"/>
                <a:ea typeface="Nanum Gothic"/>
                <a:cs typeface="Nanum Gothic"/>
                <a:sym typeface="Nanum Gothic"/>
              </a:rPr>
              <a:t>조정희, 박민정, 서대훈, 이준희, 김양호</a:t>
            </a:r>
            <a:endParaRPr sz="3500">
              <a:solidFill>
                <a:srgbClr val="478C5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12046" y="7046611"/>
            <a:ext cx="4140341" cy="403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1215" y="5527182"/>
            <a:ext cx="5863284" cy="17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85954" y="-932374"/>
            <a:ext cx="5416968" cy="4735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34989" y="2822406"/>
            <a:ext cx="897711" cy="342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3844" y="4570018"/>
            <a:ext cx="1218084" cy="18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1d5481433bc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074478" y="-3162509"/>
            <a:ext cx="8136757" cy="1998540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d5481433bc_0_66"/>
          <p:cNvSpPr txBox="1"/>
          <p:nvPr/>
        </p:nvSpPr>
        <p:spPr>
          <a:xfrm>
            <a:off x="4241481" y="633686"/>
            <a:ext cx="980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lang="en-US" sz="5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. 프로젝트 수행 절차 및 방법</a:t>
            </a:r>
            <a:endParaRPr b="1" sz="5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9" name="Google Shape;199;g1d5481433bc_0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1202" y="1727410"/>
            <a:ext cx="4723310" cy="15278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d5481433bc_0_66"/>
          <p:cNvSpPr txBox="1"/>
          <p:nvPr/>
        </p:nvSpPr>
        <p:spPr>
          <a:xfrm>
            <a:off x="4613550" y="4028900"/>
            <a:ext cx="1112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◾ </a:t>
            </a:r>
            <a:endParaRPr b="1" sz="3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1d5481433bc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074478" y="-3162509"/>
            <a:ext cx="8136757" cy="1998540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d5481433bc_0_73"/>
          <p:cNvSpPr txBox="1"/>
          <p:nvPr/>
        </p:nvSpPr>
        <p:spPr>
          <a:xfrm>
            <a:off x="4241481" y="633686"/>
            <a:ext cx="980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b="1" lang="en-US" sz="5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. 프로젝트 수행 결과</a:t>
            </a:r>
            <a:endParaRPr b="1" sz="5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7" name="Google Shape;207;g1d5481433bc_0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1202" y="1727410"/>
            <a:ext cx="4723310" cy="15278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1d5481433bc_0_73"/>
          <p:cNvSpPr txBox="1"/>
          <p:nvPr/>
        </p:nvSpPr>
        <p:spPr>
          <a:xfrm>
            <a:off x="4613550" y="4028900"/>
            <a:ext cx="1112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◾ </a:t>
            </a:r>
            <a:endParaRPr b="1" sz="3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1d5481433bc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074478" y="-3162509"/>
            <a:ext cx="8136757" cy="19985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d5481433bc_0_80"/>
          <p:cNvSpPr txBox="1"/>
          <p:nvPr/>
        </p:nvSpPr>
        <p:spPr>
          <a:xfrm>
            <a:off x="4241481" y="633686"/>
            <a:ext cx="980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5</a:t>
            </a:r>
            <a:r>
              <a:rPr b="1" lang="en-US" sz="5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. 느낀점</a:t>
            </a:r>
            <a:endParaRPr b="1" sz="5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5" name="Google Shape;215;g1d5481433bc_0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1202" y="1727410"/>
            <a:ext cx="4723310" cy="15278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d5481433bc_0_80"/>
          <p:cNvSpPr txBox="1"/>
          <p:nvPr/>
        </p:nvSpPr>
        <p:spPr>
          <a:xfrm>
            <a:off x="4613550" y="4028900"/>
            <a:ext cx="1112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◾ </a:t>
            </a:r>
            <a:endParaRPr b="1" sz="3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d5481433bc_0_0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d5481433bc_0_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"/>
          <p:cNvSpPr txBox="1"/>
          <p:nvPr/>
        </p:nvSpPr>
        <p:spPr>
          <a:xfrm>
            <a:off x="1008267" y="722717"/>
            <a:ext cx="9040783" cy="1595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문제 상황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008267" y="1862681"/>
            <a:ext cx="3161618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8798" y="2993132"/>
            <a:ext cx="5566657" cy="5378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8823" y="2388848"/>
            <a:ext cx="8461157" cy="224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8576011" y="4785945"/>
            <a:ext cx="8461157" cy="226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48823" y="7171975"/>
            <a:ext cx="8461157" cy="22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"/>
          <p:cNvSpPr txBox="1"/>
          <p:nvPr/>
        </p:nvSpPr>
        <p:spPr>
          <a:xfrm>
            <a:off x="9104762" y="3309095"/>
            <a:ext cx="11078065" cy="1540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6D38"/>
                </a:solidFill>
                <a:latin typeface="Noto Sans"/>
                <a:ea typeface="Noto Sans"/>
                <a:cs typeface="Noto Sans"/>
                <a:sym typeface="Noto Sans"/>
              </a:rPr>
              <a:t>서울시에서 운용되고 있는 공유 개인형 이동장치는 2018년 150대에서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6D38"/>
                </a:solidFill>
                <a:latin typeface="Noto Sans"/>
                <a:ea typeface="Noto Sans"/>
                <a:cs typeface="Noto Sans"/>
                <a:sym typeface="Noto Sans"/>
              </a:rPr>
              <a:t>2020년 약 3만 5천 대, 2021년 약 5만 5천 대로 지속적으로 증가하는 추세를 보임.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"/>
          <p:cNvSpPr txBox="1"/>
          <p:nvPr/>
        </p:nvSpPr>
        <p:spPr>
          <a:xfrm>
            <a:off x="9068210" y="2690790"/>
            <a:ext cx="11430392" cy="809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개인형 이동장치 증가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"/>
          <p:cNvSpPr txBox="1"/>
          <p:nvPr/>
        </p:nvSpPr>
        <p:spPr>
          <a:xfrm>
            <a:off x="9142857" y="5142857"/>
            <a:ext cx="11430392" cy="809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전용 주차장 부족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"/>
          <p:cNvSpPr txBox="1"/>
          <p:nvPr/>
        </p:nvSpPr>
        <p:spPr>
          <a:xfrm>
            <a:off x="9068210" y="7476362"/>
            <a:ext cx="11430392" cy="809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주차 관련 인식 한계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"/>
          <p:cNvSpPr txBox="1"/>
          <p:nvPr/>
        </p:nvSpPr>
        <p:spPr>
          <a:xfrm>
            <a:off x="9068210" y="5670552"/>
            <a:ext cx="11078065" cy="1540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6D38"/>
                </a:solidFill>
                <a:latin typeface="Noto Sans"/>
                <a:ea typeface="Noto Sans"/>
                <a:cs typeface="Noto Sans"/>
                <a:sym typeface="Noto Sans"/>
              </a:rPr>
              <a:t>울산, 제주 등 여러 지역에서 개인형 이동장치가 활성화되었지만 전용 주차장은 마련되지 않음. 전용 주차장이 있는 지역에서도 목적지 근처에 전용 주차장이 없어 전용 주차장을 사용하지 않는 경우가 있음.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"/>
          <p:cNvSpPr txBox="1"/>
          <p:nvPr/>
        </p:nvSpPr>
        <p:spPr>
          <a:xfrm>
            <a:off x="9068210" y="8069981"/>
            <a:ext cx="11078065" cy="16095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6D38"/>
                </a:solidFill>
                <a:latin typeface="Noto Sans"/>
                <a:ea typeface="Noto Sans"/>
                <a:cs typeface="Noto Sans"/>
                <a:sym typeface="Noto Sans"/>
              </a:rPr>
              <a:t>점자 블록 위, 자전거 도로, 버스정류장, 지하철 입구 등이 주차금지구역으로 지정되어 있으며, 해당 장소에 주차된 개인형 이동장치에 대해 견인, 범칙금과 같은 제재가 주어지지만 효과는 미비함.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d5481433bc_0_10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d5481433bc_0_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9344179" y="-1028755"/>
            <a:ext cx="12426044" cy="128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"/>
          <p:cNvSpPr txBox="1"/>
          <p:nvPr/>
        </p:nvSpPr>
        <p:spPr>
          <a:xfrm>
            <a:off x="461960" y="2398381"/>
            <a:ext cx="8574185" cy="29621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CD6461"/>
                </a:solidFill>
                <a:latin typeface="Arial"/>
                <a:ea typeface="Arial"/>
                <a:cs typeface="Arial"/>
                <a:sym typeface="Arial"/>
              </a:rPr>
              <a:t>개인형 이동장치 주차 안내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"/>
          <p:cNvSpPr txBox="1"/>
          <p:nvPr/>
        </p:nvSpPr>
        <p:spPr>
          <a:xfrm>
            <a:off x="10409266" y="3840557"/>
            <a:ext cx="8806888" cy="729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주차 위치가 주차금지구역인지 판별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"/>
          <p:cNvSpPr txBox="1"/>
          <p:nvPr/>
        </p:nvSpPr>
        <p:spPr>
          <a:xfrm>
            <a:off x="10409266" y="6045891"/>
            <a:ext cx="8806888" cy="6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인근 전용 주차장 혹은 주차가능구역 안내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09266" y="5115933"/>
            <a:ext cx="5871262" cy="140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36570" y="-216110"/>
            <a:ext cx="491544" cy="1874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1561" y="4528118"/>
            <a:ext cx="5434982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64160" y="5385589"/>
            <a:ext cx="2569784" cy="3497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074479" y="-3162510"/>
            <a:ext cx="8136757" cy="1998541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"/>
          <p:cNvSpPr txBox="1"/>
          <p:nvPr/>
        </p:nvSpPr>
        <p:spPr>
          <a:xfrm>
            <a:off x="4241481" y="633686"/>
            <a:ext cx="9802752" cy="1595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주차금지구역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1202" y="1727410"/>
            <a:ext cx="4723310" cy="15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3205" y="7138096"/>
            <a:ext cx="2380952" cy="77970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"/>
          <p:cNvSpPr txBox="1"/>
          <p:nvPr/>
        </p:nvSpPr>
        <p:spPr>
          <a:xfrm>
            <a:off x="156231" y="7308563"/>
            <a:ext cx="4534900" cy="658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자전거도로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919" y="4589834"/>
            <a:ext cx="3809524" cy="2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0717" y="4589834"/>
            <a:ext cx="3809524" cy="2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42514" y="4589834"/>
            <a:ext cx="3809524" cy="2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204312" y="4589834"/>
            <a:ext cx="3809524" cy="23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5000" y="7138096"/>
            <a:ext cx="2380952" cy="77970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"/>
          <p:cNvSpPr txBox="1"/>
          <p:nvPr/>
        </p:nvSpPr>
        <p:spPr>
          <a:xfrm>
            <a:off x="4718029" y="7308559"/>
            <a:ext cx="4534900" cy="658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버스 정거장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56800" y="7138096"/>
            <a:ext cx="2380952" cy="77970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"/>
          <p:cNvSpPr txBox="1"/>
          <p:nvPr/>
        </p:nvSpPr>
        <p:spPr>
          <a:xfrm>
            <a:off x="9279802" y="7308562"/>
            <a:ext cx="4534900" cy="658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점자 블럭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18598" y="7138096"/>
            <a:ext cx="2380952" cy="77970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"/>
          <p:cNvSpPr txBox="1"/>
          <p:nvPr/>
        </p:nvSpPr>
        <p:spPr>
          <a:xfrm>
            <a:off x="13841612" y="7308562"/>
            <a:ext cx="4534900" cy="658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횡단보도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3889" y="3344533"/>
            <a:ext cx="5132359" cy="5132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104069" y="3431414"/>
            <a:ext cx="5132359" cy="5132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6563979" y="3431414"/>
            <a:ext cx="5132359" cy="5132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5515" y="4019333"/>
            <a:ext cx="1189439" cy="1189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80491" y="4019333"/>
            <a:ext cx="1189439" cy="1189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21835" y="4019333"/>
            <a:ext cx="1189439" cy="118943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"/>
          <p:cNvSpPr txBox="1"/>
          <p:nvPr/>
        </p:nvSpPr>
        <p:spPr>
          <a:xfrm>
            <a:off x="1639495" y="5725543"/>
            <a:ext cx="6085550" cy="2373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06D38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주차 사진으로 주차금지구역 여부를 판별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06D38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현 위치가 주차금지구역이면 인근 개인형 이동장치 전용 주차장 안내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5"/>
          <p:cNvSpPr txBox="1"/>
          <p:nvPr/>
        </p:nvSpPr>
        <p:spPr>
          <a:xfrm>
            <a:off x="2903876" y="4285492"/>
            <a:ext cx="2498049" cy="75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빅데이터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5"/>
          <p:cNvSpPr txBox="1"/>
          <p:nvPr/>
        </p:nvSpPr>
        <p:spPr>
          <a:xfrm>
            <a:off x="7076010" y="5725543"/>
            <a:ext cx="6192690" cy="1237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206D38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주차 이미지 전달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206D38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현재 위치 GPS 정보 전달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5"/>
          <p:cNvSpPr txBox="1"/>
          <p:nvPr/>
        </p:nvSpPr>
        <p:spPr>
          <a:xfrm>
            <a:off x="12409048" y="5725543"/>
            <a:ext cx="6385542" cy="248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206D38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카메라로 받은 이미지 데이터 판별 모델로 전송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206D38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판별 모델에서 나온 결과를 백엔드 서버 및 IoT로 전달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5"/>
          <p:cNvSpPr txBox="1"/>
          <p:nvPr/>
        </p:nvSpPr>
        <p:spPr>
          <a:xfrm>
            <a:off x="8446086" y="4278872"/>
            <a:ext cx="2498049" cy="756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IoT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5"/>
          <p:cNvSpPr txBox="1"/>
          <p:nvPr/>
        </p:nvSpPr>
        <p:spPr>
          <a:xfrm>
            <a:off x="13806762" y="4255703"/>
            <a:ext cx="2498049" cy="8028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클라우드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22830" y="4204762"/>
            <a:ext cx="904762" cy="9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64173" y="4161671"/>
            <a:ext cx="904762" cy="9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57854" y="4204762"/>
            <a:ext cx="904762" cy="9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"/>
          <p:cNvSpPr txBox="1"/>
          <p:nvPr/>
        </p:nvSpPr>
        <p:spPr>
          <a:xfrm>
            <a:off x="1008267" y="722717"/>
            <a:ext cx="9040783" cy="1595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분야별 기능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1008267" y="1862681"/>
            <a:ext cx="3964706" cy="163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CFA5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"/>
          <p:cNvSpPr txBox="1"/>
          <p:nvPr/>
        </p:nvSpPr>
        <p:spPr>
          <a:xfrm>
            <a:off x="5672660" y="4037568"/>
            <a:ext cx="6940395" cy="1761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9677" y="5416216"/>
            <a:ext cx="4928631" cy="175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12046" y="7046611"/>
            <a:ext cx="4140341" cy="403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85954" y="-932374"/>
            <a:ext cx="5416968" cy="4735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34989" y="2822406"/>
            <a:ext cx="897711" cy="342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3844" y="4570018"/>
            <a:ext cx="1218084" cy="18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1d5481433bc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9344179" y="-1028755"/>
            <a:ext cx="12426044" cy="128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1d5481433bc_0_15"/>
          <p:cNvSpPr txBox="1"/>
          <p:nvPr/>
        </p:nvSpPr>
        <p:spPr>
          <a:xfrm>
            <a:off x="461960" y="2398381"/>
            <a:ext cx="8574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CD6461"/>
                </a:solidFill>
                <a:latin typeface="Nanum Gothic"/>
                <a:ea typeface="Nanum Gothic"/>
                <a:cs typeface="Nanum Gothic"/>
                <a:sym typeface="Nanum Gothic"/>
              </a:rPr>
              <a:t>목 차</a:t>
            </a:r>
            <a:endParaRPr b="1" sz="6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" name="Google Shape;97;g1d5481433bc_0_15"/>
          <p:cNvSpPr txBox="1"/>
          <p:nvPr/>
        </p:nvSpPr>
        <p:spPr>
          <a:xfrm>
            <a:off x="10409275" y="2398410"/>
            <a:ext cx="8806800" cy="5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82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6D38"/>
              </a:buClr>
              <a:buSzPts val="4000"/>
              <a:buFont typeface="Nanum Gothic"/>
              <a:buAutoNum type="arabicPeriod"/>
            </a:pPr>
            <a:r>
              <a:rPr b="1" lang="en-US" sz="4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배경</a:t>
            </a:r>
            <a:endParaRPr b="1" sz="4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82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6D38"/>
              </a:buClr>
              <a:buSzPts val="4000"/>
              <a:buFont typeface="Nanum Gothic"/>
              <a:buAutoNum type="arabicPeriod"/>
            </a:pPr>
            <a:r>
              <a:rPr b="1" lang="en-US" sz="4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</a:t>
            </a:r>
            <a:r>
              <a:rPr b="1" lang="en-US" sz="4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팀 구성 및 역할</a:t>
            </a:r>
            <a:endParaRPr b="1" sz="4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82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6D38"/>
              </a:buClr>
              <a:buSzPts val="4000"/>
              <a:buFont typeface="Nanum Gothic"/>
              <a:buAutoNum type="arabicPeriod"/>
            </a:pPr>
            <a:r>
              <a:rPr b="1" lang="en-US" sz="4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</a:t>
            </a:r>
            <a:r>
              <a:rPr b="1" lang="en-US" sz="4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수행 절차 및 방법</a:t>
            </a:r>
            <a:endParaRPr b="1" sz="4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82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6D38"/>
              </a:buClr>
              <a:buSzPts val="4000"/>
              <a:buFont typeface="Nanum Gothic"/>
              <a:buAutoNum type="arabicPeriod"/>
            </a:pPr>
            <a:r>
              <a:rPr b="1" lang="en-US" sz="4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수행 결과</a:t>
            </a:r>
            <a:endParaRPr b="1" sz="4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82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6D38"/>
              </a:buClr>
              <a:buSzPts val="4000"/>
              <a:buFont typeface="Nanum Gothic"/>
              <a:buAutoNum type="arabicPeriod"/>
            </a:pPr>
            <a:r>
              <a:rPr b="1" lang="en-US" sz="4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느낀점</a:t>
            </a:r>
            <a:endParaRPr b="1" sz="4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8" name="Google Shape;98;g1d5481433bc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36570" y="-216110"/>
            <a:ext cx="491544" cy="1874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d5481433bc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31561" y="4528118"/>
            <a:ext cx="5434982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1d5481433bc_0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64160" y="5385589"/>
            <a:ext cx="2569784" cy="3497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1d5481433bc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074478" y="-3162509"/>
            <a:ext cx="8136757" cy="1998540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d5481433bc_0_41"/>
          <p:cNvSpPr txBox="1"/>
          <p:nvPr/>
        </p:nvSpPr>
        <p:spPr>
          <a:xfrm>
            <a:off x="4241481" y="633686"/>
            <a:ext cx="980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1. 프로젝트 배경</a:t>
            </a:r>
            <a:endParaRPr b="1" sz="5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7" name="Google Shape;107;g1d5481433bc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1202" y="1727410"/>
            <a:ext cx="4723310" cy="152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1d5481433bc_0_41"/>
          <p:cNvSpPr txBox="1"/>
          <p:nvPr/>
        </p:nvSpPr>
        <p:spPr>
          <a:xfrm>
            <a:off x="4613550" y="4028900"/>
            <a:ext cx="111258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◾ 프로젝트 주제 선정 배경</a:t>
            </a:r>
            <a:endParaRPr b="1" sz="3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◾ 프로젝트 목적 및 기대 효과</a:t>
            </a:r>
            <a:endParaRPr b="1" sz="3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◾ 프로젝트 개요 (컨셉, 훈련 내용과의 관련성, 개발 환경 등)</a:t>
            </a:r>
            <a:endParaRPr b="1" sz="3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◾ 프로젝트 구조</a:t>
            </a:r>
            <a:endParaRPr b="1" sz="3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d5481433bc_0_26"/>
          <p:cNvSpPr txBox="1"/>
          <p:nvPr/>
        </p:nvSpPr>
        <p:spPr>
          <a:xfrm>
            <a:off x="1008267" y="722717"/>
            <a:ext cx="9040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주제 선정 배경</a:t>
            </a:r>
            <a:endParaRPr b="1" sz="4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4" name="Google Shape;114;g1d5481433bc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008267" y="1481681"/>
            <a:ext cx="3161618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1d5481433bc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475" y="5862428"/>
            <a:ext cx="3645501" cy="352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d5481433bc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5600" y="2312650"/>
            <a:ext cx="77815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d5481433bc_0_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9640529" y="4732929"/>
            <a:ext cx="7781570" cy="20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d5481433bc_0_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15525" y="7324379"/>
            <a:ext cx="778157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d5481433bc_0_26"/>
          <p:cNvSpPr txBox="1"/>
          <p:nvPr/>
        </p:nvSpPr>
        <p:spPr>
          <a:xfrm>
            <a:off x="9866754" y="3232900"/>
            <a:ext cx="7637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2017년 117건 → 2021년 1,735건으로 14.8배 증가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" name="Google Shape;120;g1d5481433bc_0_26"/>
          <p:cNvSpPr txBox="1"/>
          <p:nvPr/>
        </p:nvSpPr>
        <p:spPr>
          <a:xfrm>
            <a:off x="9830203" y="2614600"/>
            <a:ext cx="763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개인형 이동장치(PM)</a:t>
            </a:r>
            <a:r>
              <a:rPr b="1" lang="en-US" sz="3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 관련 교통사고 급증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1" name="Google Shape;121;g1d5481433bc_0_26"/>
          <p:cNvSpPr txBox="1"/>
          <p:nvPr/>
        </p:nvSpPr>
        <p:spPr>
          <a:xfrm>
            <a:off x="9904852" y="4914250"/>
            <a:ext cx="749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전동킥보드 불법주차로 시민안전 '빨간불'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2" name="Google Shape;122;g1d5481433bc_0_26"/>
          <p:cNvSpPr txBox="1"/>
          <p:nvPr/>
        </p:nvSpPr>
        <p:spPr>
          <a:xfrm>
            <a:off x="9830203" y="7552550"/>
            <a:ext cx="763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주차공간 마련도 쉽지 않다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" name="Google Shape;123;g1d5481433bc_0_26"/>
          <p:cNvSpPr txBox="1"/>
          <p:nvPr/>
        </p:nvSpPr>
        <p:spPr>
          <a:xfrm>
            <a:off x="9830200" y="5594350"/>
            <a:ext cx="79401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n-US" sz="22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교통약자인 아이들, 노약자에게 보행을 가로막는 방해물</a:t>
            </a:r>
            <a:endParaRPr sz="22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- 차도에 있는 전동킥보드, 야간 운전자에게는 도로 위의 '폭탄'</a:t>
            </a:r>
            <a:endParaRPr sz="22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4" name="Google Shape;124;g1d5481433bc_0_26"/>
          <p:cNvSpPr txBox="1"/>
          <p:nvPr/>
        </p:nvSpPr>
        <p:spPr>
          <a:xfrm>
            <a:off x="9830203" y="8222375"/>
            <a:ext cx="7637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최소한 주차 절대 금지 지역은 피해야..</a:t>
            </a:r>
            <a:endParaRPr sz="22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5" name="Google Shape;125;g1d5481433bc_0_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3475" y="2126650"/>
            <a:ext cx="8682650" cy="32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d5481433bc_0_26"/>
          <p:cNvPicPr preferRelativeResize="0"/>
          <p:nvPr/>
        </p:nvPicPr>
        <p:blipFill rotWithShape="1">
          <a:blip r:embed="rId9">
            <a:alphaModFix/>
          </a:blip>
          <a:srcRect b="0" l="7595" r="0" t="0"/>
          <a:stretch/>
        </p:blipFill>
        <p:spPr>
          <a:xfrm>
            <a:off x="4903063" y="6142512"/>
            <a:ext cx="4254462" cy="3069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d5481433bc_0_90"/>
          <p:cNvSpPr txBox="1"/>
          <p:nvPr/>
        </p:nvSpPr>
        <p:spPr>
          <a:xfrm>
            <a:off x="1008267" y="722717"/>
            <a:ext cx="9040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목적 및 기대 효과</a:t>
            </a:r>
            <a:endParaRPr b="1" sz="4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2" name="Google Shape;132;g1d5481433bc_0_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008267" y="1481681"/>
            <a:ext cx="3161618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d5481433bc_0_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8273" y="2236450"/>
            <a:ext cx="1057662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d5481433bc_0_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033500" y="4558300"/>
            <a:ext cx="1636787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d5481433bc_0_90"/>
          <p:cNvSpPr txBox="1"/>
          <p:nvPr/>
        </p:nvSpPr>
        <p:spPr>
          <a:xfrm>
            <a:off x="1461700" y="2480325"/>
            <a:ext cx="15548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주 제</a:t>
            </a:r>
            <a:endParaRPr b="1" sz="3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6D38"/>
              </a:buClr>
              <a:buSzPts val="3000"/>
              <a:buFont typeface="Nanum Gothic"/>
              <a:buChar char="●"/>
            </a:pPr>
            <a:r>
              <a:rPr lang="en-US" sz="3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개인형 이동장치(PM) 주차금지구역 알림 서비스</a:t>
            </a:r>
            <a:endParaRPr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" name="Google Shape;136;g1d5481433bc_0_90"/>
          <p:cNvSpPr txBox="1"/>
          <p:nvPr/>
        </p:nvSpPr>
        <p:spPr>
          <a:xfrm>
            <a:off x="1537799" y="4838050"/>
            <a:ext cx="15548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목 적</a:t>
            </a:r>
            <a:endParaRPr b="1" sz="3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6D38"/>
              </a:buClr>
              <a:buSzPts val="3000"/>
              <a:buFont typeface="Nanum Gothic"/>
              <a:buChar char="●"/>
            </a:pPr>
            <a:r>
              <a:rPr lang="en-US" sz="3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5개 절대주차금지구역(=즉시견인지역)에 PM 불법주차를 방지하여 교통질서 개선</a:t>
            </a:r>
            <a:endParaRPr sz="3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7" name="Google Shape;137;g1d5481433bc_0_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3505" y="6943375"/>
            <a:ext cx="16363601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1d5481433bc_0_90"/>
          <p:cNvSpPr txBox="1"/>
          <p:nvPr/>
        </p:nvSpPr>
        <p:spPr>
          <a:xfrm>
            <a:off x="1526499" y="7197025"/>
            <a:ext cx="15739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기대 효과</a:t>
            </a:r>
            <a:endParaRPr b="1" sz="3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6D38"/>
              </a:buClr>
              <a:buSzPts val="3000"/>
              <a:buFont typeface="Nanum Gothic"/>
              <a:buChar char="●"/>
            </a:pPr>
            <a:r>
              <a:rPr lang="en-US" sz="3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킥보드 수거비용 및 파손으로 인한 손실 감소 → 킥보드 요금 인하</a:t>
            </a:r>
            <a:endParaRPr sz="3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6D38"/>
              </a:buClr>
              <a:buSzPts val="3000"/>
              <a:buFont typeface="Nanum Gothic"/>
              <a:buChar char="●"/>
            </a:pPr>
            <a:r>
              <a:rPr lang="en-US" sz="3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개인형 이동장치(PM) 관련 교통사고 감소</a:t>
            </a:r>
            <a:endParaRPr sz="3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9" name="Google Shape;139;g1d5481433bc_0_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17101" y="722725"/>
            <a:ext cx="4680000" cy="34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5481433bc_0_107"/>
          <p:cNvSpPr txBox="1"/>
          <p:nvPr/>
        </p:nvSpPr>
        <p:spPr>
          <a:xfrm>
            <a:off x="1008267" y="722717"/>
            <a:ext cx="9040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개요</a:t>
            </a:r>
            <a:endParaRPr b="1" sz="4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5" name="Google Shape;145;g1d5481433bc_0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008267" y="1481681"/>
            <a:ext cx="3161618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d5481433bc_0_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8823" y="2388848"/>
            <a:ext cx="8461158" cy="224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d5481433bc_0_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8576010" y="4785945"/>
            <a:ext cx="8461158" cy="226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d5481433bc_0_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48823" y="7171975"/>
            <a:ext cx="8461158" cy="22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d5481433bc_0_107"/>
          <p:cNvSpPr txBox="1"/>
          <p:nvPr/>
        </p:nvSpPr>
        <p:spPr>
          <a:xfrm>
            <a:off x="9104762" y="3309095"/>
            <a:ext cx="11078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6D38"/>
                </a:solidFill>
                <a:latin typeface="Noto Sans"/>
                <a:ea typeface="Noto Sans"/>
                <a:cs typeface="Noto Sans"/>
                <a:sym typeface="Noto Sans"/>
              </a:rPr>
              <a:t>서울시에서 운용되고 있는 공유 개인형 이동장치는 2018년 150대에서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6D38"/>
                </a:solidFill>
                <a:latin typeface="Noto Sans"/>
                <a:ea typeface="Noto Sans"/>
                <a:cs typeface="Noto Sans"/>
                <a:sym typeface="Noto Sans"/>
              </a:rPr>
              <a:t>2020년 약 3만 5천 대, 2021년 약 5만 5천 대로 지속적으로 증가하는 추세를 보임.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1d5481433bc_0_107"/>
          <p:cNvSpPr txBox="1"/>
          <p:nvPr/>
        </p:nvSpPr>
        <p:spPr>
          <a:xfrm>
            <a:off x="9068210" y="2690790"/>
            <a:ext cx="1143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개인형 이동장치 증가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1d5481433bc_0_107"/>
          <p:cNvSpPr txBox="1"/>
          <p:nvPr/>
        </p:nvSpPr>
        <p:spPr>
          <a:xfrm>
            <a:off x="9142857" y="5142857"/>
            <a:ext cx="1143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전용 주차장 부족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1d5481433bc_0_107"/>
          <p:cNvSpPr txBox="1"/>
          <p:nvPr/>
        </p:nvSpPr>
        <p:spPr>
          <a:xfrm>
            <a:off x="9068210" y="7476362"/>
            <a:ext cx="1143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주차 관련 인식 한계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1d5481433bc_0_107"/>
          <p:cNvSpPr txBox="1"/>
          <p:nvPr/>
        </p:nvSpPr>
        <p:spPr>
          <a:xfrm>
            <a:off x="9068210" y="5670552"/>
            <a:ext cx="1107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6D38"/>
                </a:solidFill>
                <a:latin typeface="Noto Sans"/>
                <a:ea typeface="Noto Sans"/>
                <a:cs typeface="Noto Sans"/>
                <a:sym typeface="Noto Sans"/>
              </a:rPr>
              <a:t>울산, 제주 등 여러 지역에서 개인형 이동장치가 활성화되었지만 전용 주차장은 마련되지 않음. 전용 주차장이 있는 지역에서도 목적지 근처에 전용 주차장이 없어 전용 주차장을 사용하지 않는 경우가 있음.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d5481433bc_0_107"/>
          <p:cNvSpPr txBox="1"/>
          <p:nvPr/>
        </p:nvSpPr>
        <p:spPr>
          <a:xfrm>
            <a:off x="9068210" y="8069981"/>
            <a:ext cx="1107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6D38"/>
                </a:solidFill>
                <a:latin typeface="Noto Sans"/>
                <a:ea typeface="Noto Sans"/>
                <a:cs typeface="Noto Sans"/>
                <a:sym typeface="Noto Sans"/>
              </a:rPr>
              <a:t>점자 블록 위, 자전거 도로, 버스정류장, 지하철 입구 등이 주차금지구역으로 지정되어 있으며, 해당 장소에 주차된 개인형 이동장치에 대해 견인, 범칙금과 같은 제재가 주어지지만 효과는 미비함.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d5481433bc_0_122"/>
          <p:cNvSpPr txBox="1"/>
          <p:nvPr/>
        </p:nvSpPr>
        <p:spPr>
          <a:xfrm>
            <a:off x="1008267" y="722717"/>
            <a:ext cx="9040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구조</a:t>
            </a:r>
            <a:endParaRPr b="1" sz="4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0" name="Google Shape;160;g1d5481433bc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008267" y="1481681"/>
            <a:ext cx="3161618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d5481433bc_0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8823" y="2388848"/>
            <a:ext cx="8461158" cy="224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d5481433bc_0_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8576010" y="4785945"/>
            <a:ext cx="8461158" cy="226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d5481433bc_0_1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48823" y="7171975"/>
            <a:ext cx="8461158" cy="22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d5481433bc_0_122"/>
          <p:cNvSpPr txBox="1"/>
          <p:nvPr/>
        </p:nvSpPr>
        <p:spPr>
          <a:xfrm>
            <a:off x="9104762" y="3309095"/>
            <a:ext cx="11078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6D38"/>
                </a:solidFill>
                <a:latin typeface="Noto Sans"/>
                <a:ea typeface="Noto Sans"/>
                <a:cs typeface="Noto Sans"/>
                <a:sym typeface="Noto Sans"/>
              </a:rPr>
              <a:t>서울시에서 운용되고 있는 공유 개인형 이동장치는 2018년 150대에서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6D38"/>
                </a:solidFill>
                <a:latin typeface="Noto Sans"/>
                <a:ea typeface="Noto Sans"/>
                <a:cs typeface="Noto Sans"/>
                <a:sym typeface="Noto Sans"/>
              </a:rPr>
              <a:t>2020년 약 3만 5천 대, 2021년 약 5만 5천 대로 지속적으로 증가하는 추세를 보임.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1d5481433bc_0_122"/>
          <p:cNvSpPr txBox="1"/>
          <p:nvPr/>
        </p:nvSpPr>
        <p:spPr>
          <a:xfrm>
            <a:off x="9068210" y="2690790"/>
            <a:ext cx="1143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개인형 이동장치 증가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1d5481433bc_0_122"/>
          <p:cNvSpPr txBox="1"/>
          <p:nvPr/>
        </p:nvSpPr>
        <p:spPr>
          <a:xfrm>
            <a:off x="9142857" y="5142857"/>
            <a:ext cx="1143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전용 주차장 부족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1d5481433bc_0_122"/>
          <p:cNvSpPr txBox="1"/>
          <p:nvPr/>
        </p:nvSpPr>
        <p:spPr>
          <a:xfrm>
            <a:off x="9068210" y="7476362"/>
            <a:ext cx="1143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주차 관련 인식 한계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1d5481433bc_0_122"/>
          <p:cNvSpPr txBox="1"/>
          <p:nvPr/>
        </p:nvSpPr>
        <p:spPr>
          <a:xfrm>
            <a:off x="9068210" y="5670552"/>
            <a:ext cx="1107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6D38"/>
                </a:solidFill>
                <a:latin typeface="Noto Sans"/>
                <a:ea typeface="Noto Sans"/>
                <a:cs typeface="Noto Sans"/>
                <a:sym typeface="Noto Sans"/>
              </a:rPr>
              <a:t>울산, 제주 등 여러 지역에서 개인형 이동장치가 활성화되었지만 전용 주차장은 마련되지 않음. 전용 주차장이 있는 지역에서도 목적지 근처에 전용 주차장이 없어 전용 주차장을 사용하지 않는 경우가 있음.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1d5481433bc_0_122"/>
          <p:cNvSpPr txBox="1"/>
          <p:nvPr/>
        </p:nvSpPr>
        <p:spPr>
          <a:xfrm>
            <a:off x="9068210" y="8069981"/>
            <a:ext cx="1107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6D38"/>
                </a:solidFill>
                <a:latin typeface="Noto Sans"/>
                <a:ea typeface="Noto Sans"/>
                <a:cs typeface="Noto Sans"/>
                <a:sym typeface="Noto Sans"/>
              </a:rPr>
              <a:t>점자 블록 위, 자전거 도로, 버스정류장, 지하철 입구 등이 주차금지구역으로 지정되어 있으며, 해당 장소에 주차된 개인형 이동장치에 대해 견인, 범칙금과 같은 제재가 주어지지만 효과는 미비함.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d5481433bc_0_137"/>
          <p:cNvSpPr txBox="1"/>
          <p:nvPr/>
        </p:nvSpPr>
        <p:spPr>
          <a:xfrm>
            <a:off x="1008267" y="722717"/>
            <a:ext cx="9040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기대 효과</a:t>
            </a:r>
            <a:endParaRPr b="1" sz="4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5" name="Google Shape;175;g1d5481433bc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008267" y="1481681"/>
            <a:ext cx="3161618" cy="16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d5481433bc_0_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8823" y="2388848"/>
            <a:ext cx="8461158" cy="224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d5481433bc_0_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8576010" y="4785945"/>
            <a:ext cx="8461158" cy="226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1d5481433bc_0_1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48823" y="7171975"/>
            <a:ext cx="8461158" cy="22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d5481433bc_0_137"/>
          <p:cNvSpPr txBox="1"/>
          <p:nvPr/>
        </p:nvSpPr>
        <p:spPr>
          <a:xfrm>
            <a:off x="9104762" y="3309095"/>
            <a:ext cx="11078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6D38"/>
                </a:solidFill>
                <a:latin typeface="Noto Sans"/>
                <a:ea typeface="Noto Sans"/>
                <a:cs typeface="Noto Sans"/>
                <a:sym typeface="Noto Sans"/>
              </a:rPr>
              <a:t>서울시에서 운용되고 있는 공유 개인형 이동장치는 2018년 150대에서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6D38"/>
                </a:solidFill>
                <a:latin typeface="Noto Sans"/>
                <a:ea typeface="Noto Sans"/>
                <a:cs typeface="Noto Sans"/>
                <a:sym typeface="Noto Sans"/>
              </a:rPr>
              <a:t>2020년 약 3만 5천 대, 2021년 약 5만 5천 대로 지속적으로 증가하는 추세를 보임.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1d5481433bc_0_137"/>
          <p:cNvSpPr txBox="1"/>
          <p:nvPr/>
        </p:nvSpPr>
        <p:spPr>
          <a:xfrm>
            <a:off x="9068210" y="2690790"/>
            <a:ext cx="1143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개인형 이동장치 증가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1d5481433bc_0_137"/>
          <p:cNvSpPr txBox="1"/>
          <p:nvPr/>
        </p:nvSpPr>
        <p:spPr>
          <a:xfrm>
            <a:off x="9142857" y="5142857"/>
            <a:ext cx="1143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전용 주차장 부족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1d5481433bc_0_137"/>
          <p:cNvSpPr txBox="1"/>
          <p:nvPr/>
        </p:nvSpPr>
        <p:spPr>
          <a:xfrm>
            <a:off x="9068210" y="7476362"/>
            <a:ext cx="1143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06D38"/>
                </a:solidFill>
                <a:latin typeface="Arial"/>
                <a:ea typeface="Arial"/>
                <a:cs typeface="Arial"/>
                <a:sym typeface="Arial"/>
              </a:rPr>
              <a:t>주차 관련 인식 한계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1d5481433bc_0_137"/>
          <p:cNvSpPr txBox="1"/>
          <p:nvPr/>
        </p:nvSpPr>
        <p:spPr>
          <a:xfrm>
            <a:off x="9068210" y="5670552"/>
            <a:ext cx="1107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6D38"/>
                </a:solidFill>
                <a:latin typeface="Noto Sans"/>
                <a:ea typeface="Noto Sans"/>
                <a:cs typeface="Noto Sans"/>
                <a:sym typeface="Noto Sans"/>
              </a:rPr>
              <a:t>울산, 제주 등 여러 지역에서 개인형 이동장치가 활성화되었지만 전용 주차장은 마련되지 않음. 전용 주차장이 있는 지역에서도 목적지 근처에 전용 주차장이 없어 전용 주차장을 사용하지 않는 경우가 있음.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1d5481433bc_0_137"/>
          <p:cNvSpPr txBox="1"/>
          <p:nvPr/>
        </p:nvSpPr>
        <p:spPr>
          <a:xfrm>
            <a:off x="9068210" y="8069981"/>
            <a:ext cx="1107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6D38"/>
                </a:solidFill>
                <a:latin typeface="Noto Sans"/>
                <a:ea typeface="Noto Sans"/>
                <a:cs typeface="Noto Sans"/>
                <a:sym typeface="Noto Sans"/>
              </a:rPr>
              <a:t>점자 블록 위, 자전거 도로, 버스정류장, 지하철 입구 등이 주차금지구역으로 지정되어 있으며, 해당 장소에 주차된 개인형 이동장치에 대해 견인, 범칙금과 같은 제재가 주어지지만 효과는 미비함.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1d5481433bc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074478" y="-3162509"/>
            <a:ext cx="8136757" cy="1998540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1d5481433bc_0_59"/>
          <p:cNvSpPr txBox="1"/>
          <p:nvPr/>
        </p:nvSpPr>
        <p:spPr>
          <a:xfrm>
            <a:off x="4241481" y="633686"/>
            <a:ext cx="980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lang="en-US" sz="5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. 팀 구성 및 역할</a:t>
            </a:r>
            <a:endParaRPr b="1" sz="5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1" name="Google Shape;191;g1d5481433bc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1202" y="1727410"/>
            <a:ext cx="4723310" cy="15278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d5481433bc_0_59"/>
          <p:cNvSpPr txBox="1"/>
          <p:nvPr/>
        </p:nvSpPr>
        <p:spPr>
          <a:xfrm>
            <a:off x="4613550" y="4028900"/>
            <a:ext cx="1112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06D38"/>
                </a:solidFill>
                <a:latin typeface="Nanum Gothic"/>
                <a:ea typeface="Nanum Gothic"/>
                <a:cs typeface="Nanum Gothic"/>
                <a:sym typeface="Nanum Gothic"/>
              </a:rPr>
              <a:t>◾ </a:t>
            </a:r>
            <a:endParaRPr b="1" sz="3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06D3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2023-01-11T18:02:27Z</dcterms:created>
  <dc:creator>officegen</dc:creator>
</cp:coreProperties>
</file>